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1" r:id="rId12"/>
    <p:sldId id="270" r:id="rId13"/>
    <p:sldId id="272" r:id="rId14"/>
    <p:sldId id="274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5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82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97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36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075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2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260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48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43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FED45-DFB8-4D26-B3D5-74B2AD7224DB}" type="datetimeFigureOut">
              <a:rPr lang="nb-NO" smtClean="0"/>
              <a:t>22.05.2025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D4DA76E-F4E8-4FB6-AFDD-F6B825C13E40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83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31C52E-8AFA-21D3-0137-67CDBED943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Det skal lønne seg å jobbe.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F70864D-DD4E-A10C-EC50-00F91D7A8C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591080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98E0C9-6CD8-9F50-DD02-2B2F241D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 eksempel: 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AD975F-C2D2-6D20-7634-83EBE046F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Jobber en i helsevesenet som for eksempel hjelpepleier (der det blant annet er et skrikende behov for folk) og tjener 300 kr timen + kvelds, natt, helligdags tillegg. La oss si det blir 500 kr timen. Kan en jobbe ved grensen på 42.000  kan en jobbe 84 timer.  Det vil si 12 vakter.</a:t>
            </a:r>
          </a:p>
          <a:p>
            <a:r>
              <a:rPr lang="nb-NO" dirty="0"/>
              <a:t>Jobber som industriarbeider uten disse tilleggene å tjener rundt 300 kr  kan en jobbe 140 timer : det vil si 20 vakter. 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0094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B1117F-A822-BE10-F525-BEE24C1F6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Med økning til 1 G 122 225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66B4C16-347E-A531-CAF0-293EF8AFC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Hjelpepleier :  244 timer i året. </a:t>
            </a:r>
            <a:r>
              <a:rPr lang="nb-NO" dirty="0" err="1"/>
              <a:t>Dvs</a:t>
            </a:r>
            <a:r>
              <a:rPr lang="nb-NO" dirty="0"/>
              <a:t>  34 vakter  </a:t>
            </a:r>
            <a:r>
              <a:rPr lang="nb-NO" dirty="0" err="1"/>
              <a:t>ca</a:t>
            </a:r>
            <a:r>
              <a:rPr lang="nb-NO" dirty="0"/>
              <a:t> 3 vakter i mnd.</a:t>
            </a:r>
          </a:p>
          <a:p>
            <a:r>
              <a:rPr lang="nb-NO" dirty="0"/>
              <a:t>Vil dette </a:t>
            </a:r>
            <a:r>
              <a:rPr lang="nb-NO" dirty="0" err="1"/>
              <a:t>stimmulere</a:t>
            </a:r>
            <a:r>
              <a:rPr lang="nb-NO" dirty="0"/>
              <a:t> til jobb?</a:t>
            </a:r>
          </a:p>
          <a:p>
            <a:endParaRPr lang="nb-NO" dirty="0"/>
          </a:p>
          <a:p>
            <a:r>
              <a:rPr lang="nb-NO" dirty="0"/>
              <a:t>Industriarbeider: 408 timer i året. </a:t>
            </a:r>
            <a:r>
              <a:rPr lang="nb-NO" dirty="0" err="1"/>
              <a:t>Dvs</a:t>
            </a:r>
            <a:r>
              <a:rPr lang="nb-NO" dirty="0"/>
              <a:t> 58 vakter </a:t>
            </a:r>
            <a:r>
              <a:rPr lang="nb-NO" dirty="0" err="1"/>
              <a:t>ca</a:t>
            </a:r>
            <a:r>
              <a:rPr lang="nb-NO" dirty="0"/>
              <a:t> 5 vakter i mnd.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93578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94101B-A1AB-2661-01EF-3344ACA31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skal til: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B65113-244E-617F-D816-6253F4944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Om det skal lønne seg å jobbe må det gjøres noe med denne beregningen av hva man kan tjene.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9578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E15B4D-2B63-1F35-6EE4-92025430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skal lønne seg å jobbe.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CF2055-E290-C6FF-2E9C-EFEBE0B63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selv jobb ved siden og skal jeg ha mer en </a:t>
            </a:r>
            <a:r>
              <a:rPr lang="nb-NO" dirty="0" err="1"/>
              <a:t>en</a:t>
            </a:r>
            <a:r>
              <a:rPr lang="nb-NO" dirty="0"/>
              <a:t> 1 eller 2 tusen kroner igjen jeg tjene over 100.000 i året. Skal jeg ha kontinuitet i jobben min innen helsevesenet må jeg ha 1-2 vakter i uka. </a:t>
            </a:r>
          </a:p>
          <a:p>
            <a:r>
              <a:rPr lang="nb-NO" dirty="0"/>
              <a:t>Det fine er som ufør at man kan styre om og når det passer for kroppen å jobbe . Si ja eller Nei til vakter.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2206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B52744-C39C-2DE7-48BD-3DF3857CF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Hvorfor er det viktig å kunne jobbe litt, vis en har kapasitet til dette i perioder: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83044F5-E5DA-A4B7-819C-3A469F727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Det er godt for psyken</a:t>
            </a:r>
          </a:p>
          <a:p>
            <a:r>
              <a:rPr lang="nb-NO" dirty="0"/>
              <a:t>En vil føle seg nyttig i samfunnet og ikke en belastning.</a:t>
            </a:r>
          </a:p>
          <a:p>
            <a:r>
              <a:rPr lang="nb-NO" dirty="0"/>
              <a:t>Få brukt sine kunnskaper</a:t>
            </a:r>
          </a:p>
          <a:p>
            <a:r>
              <a:rPr lang="nb-NO" dirty="0"/>
              <a:t>Ha arbeidskollegaer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33656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41A976-DC88-EC56-C59A-E4A791730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skal til for: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2DEA51-8583-DF7E-66A6-E59292195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/>
          </a:p>
          <a:p>
            <a:r>
              <a:rPr lang="nb-NO" dirty="0"/>
              <a:t> At vi skal være attraktiv å ha i jobb?</a:t>
            </a:r>
          </a:p>
          <a:p>
            <a:r>
              <a:rPr lang="nb-NO" dirty="0"/>
              <a:t> At det skal være attraktiv å jobbe?</a:t>
            </a:r>
          </a:p>
          <a:p>
            <a:endParaRPr lang="nb-NO" dirty="0"/>
          </a:p>
          <a:p>
            <a:r>
              <a:rPr lang="nb-NO" dirty="0"/>
              <a:t>Hvordan kan vi løfte dette videre inn og opp politisk. Det er valg år i år og det med manglende arbeidskraft er et viktig tema.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1064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EF78F9-07AA-7307-681A-55C04F70E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Lønner det seg å jobbe i dag: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9F5B752-9167-48BF-B30E-35E8853EB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mye kan en tjene ved siden av uføretrygd.</a:t>
            </a:r>
          </a:p>
          <a:p>
            <a:r>
              <a:rPr lang="nb-NO" dirty="0"/>
              <a:t>Tjener du i dag 80 % av din tidligere inntekt vil Nav anse deg som arbeidsfør.</a:t>
            </a:r>
          </a:p>
          <a:p>
            <a:pPr marL="0" indent="0">
              <a:buNone/>
            </a:pPr>
            <a:r>
              <a:rPr lang="nb-NO" dirty="0"/>
              <a:t>----- Eks. tjente du 600.000 før ufør kan du </a:t>
            </a:r>
            <a:r>
              <a:rPr lang="nb-NO" dirty="0" err="1"/>
              <a:t>max</a:t>
            </a:r>
            <a:r>
              <a:rPr lang="nb-NO" dirty="0"/>
              <a:t> tjene 480.000 ved       siden av uføretrygden.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- Du kan tjene 0.4 G pr år uten at uføretrygden blir påvirket.</a:t>
            </a:r>
          </a:p>
        </p:txBody>
      </p:sp>
    </p:spTree>
    <p:extLst>
      <p:ext uri="{BB962C8B-B14F-4D97-AF65-F5344CB8AC3E}">
        <p14:creationId xmlns:p14="http://schemas.microsoft.com/office/powerpoint/2010/main" val="158819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4911AB9-B686-3CCD-1AC5-1A8252926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Litt </a:t>
            </a:r>
            <a:r>
              <a:rPr lang="nb-NO" dirty="0" err="1">
                <a:solidFill>
                  <a:srgbClr val="FFFFFF"/>
                </a:solidFill>
              </a:rPr>
              <a:t>statestikk</a:t>
            </a:r>
            <a:endParaRPr lang="nb-NO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BF08B3-6080-A70E-CE8E-CD853731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nb-NO" sz="1300"/>
          </a:p>
          <a:p>
            <a:pPr>
              <a:lnSpc>
                <a:spcPct val="110000"/>
              </a:lnSpc>
            </a:pPr>
            <a:r>
              <a:rPr lang="nb-NO" sz="1300"/>
              <a:t>Uføretrygdede etter kjønn og alder, og nye uføretrygdede, 18-67 år.</a:t>
            </a:r>
          </a:p>
          <a:p>
            <a:pPr>
              <a:lnSpc>
                <a:spcPct val="110000"/>
              </a:lnSpc>
            </a:pPr>
            <a:r>
              <a:rPr lang="nb-NO" sz="1300"/>
              <a:t>2023</a:t>
            </a:r>
          </a:p>
          <a:p>
            <a:pPr>
              <a:lnSpc>
                <a:spcPct val="110000"/>
              </a:lnSpc>
            </a:pPr>
            <a:r>
              <a:rPr lang="nb-NO" sz="1300"/>
              <a:t>Uføretrygdede	Uføretrygdede i prosent av befolkningen</a:t>
            </a:r>
          </a:p>
          <a:p>
            <a:pPr>
              <a:lnSpc>
                <a:spcPct val="110000"/>
              </a:lnSpc>
            </a:pPr>
            <a:r>
              <a:rPr lang="nb-NO" sz="1300"/>
              <a:t>Begge kjønn	380 583	10,6</a:t>
            </a:r>
          </a:p>
          <a:p>
            <a:pPr>
              <a:lnSpc>
                <a:spcPct val="110000"/>
              </a:lnSpc>
            </a:pPr>
            <a:r>
              <a:rPr lang="nb-NO" sz="1300"/>
              <a:t>Menn	155 842	8,5	  8,5</a:t>
            </a:r>
          </a:p>
          <a:p>
            <a:pPr>
              <a:lnSpc>
                <a:spcPct val="110000"/>
              </a:lnSpc>
            </a:pPr>
            <a:r>
              <a:rPr lang="nb-NO" sz="1300"/>
              <a:t>Kvinner	224 741	12,8	12,8</a:t>
            </a:r>
          </a:p>
          <a:p>
            <a:pPr>
              <a:lnSpc>
                <a:spcPct val="110000"/>
              </a:lnSpc>
            </a:pPr>
            <a:r>
              <a:rPr lang="nb-NO" sz="1300"/>
              <a:t>18-24 år	8 266	1,8</a:t>
            </a:r>
          </a:p>
          <a:p>
            <a:pPr>
              <a:lnSpc>
                <a:spcPct val="110000"/>
              </a:lnSpc>
            </a:pPr>
            <a:r>
              <a:rPr lang="nb-NO" sz="1300"/>
              <a:t>25-34 år	33 019	4,3</a:t>
            </a:r>
          </a:p>
          <a:p>
            <a:pPr>
              <a:lnSpc>
                <a:spcPct val="110000"/>
              </a:lnSpc>
            </a:pPr>
            <a:r>
              <a:rPr lang="nb-NO" sz="1300"/>
              <a:t>35-44 år	50 325	6,8</a:t>
            </a:r>
          </a:p>
          <a:p>
            <a:pPr>
              <a:lnSpc>
                <a:spcPct val="110000"/>
              </a:lnSpc>
            </a:pPr>
            <a:r>
              <a:rPr lang="nb-NO" sz="1300"/>
              <a:t>45-54 år	90 160	12,2</a:t>
            </a:r>
          </a:p>
          <a:p>
            <a:pPr>
              <a:lnSpc>
                <a:spcPct val="110000"/>
              </a:lnSpc>
            </a:pPr>
            <a:r>
              <a:rPr lang="nb-NO" sz="1300"/>
              <a:t>55-61 år	99 116	20,0</a:t>
            </a:r>
          </a:p>
          <a:p>
            <a:pPr>
              <a:lnSpc>
                <a:spcPct val="110000"/>
              </a:lnSpc>
            </a:pPr>
            <a:r>
              <a:rPr lang="nb-NO" sz="1300"/>
              <a:t>62-67 år	99 697	27,0</a:t>
            </a:r>
          </a:p>
          <a:p>
            <a:pPr>
              <a:lnSpc>
                <a:spcPct val="110000"/>
              </a:lnSpc>
            </a:pPr>
            <a:r>
              <a:rPr lang="nb-NO" sz="1300"/>
              <a:t>Nye uføretrygdede	24 067	0,7</a:t>
            </a:r>
          </a:p>
          <a:p>
            <a:pPr>
              <a:lnSpc>
                <a:spcPct val="110000"/>
              </a:lnSpc>
            </a:pPr>
            <a:endParaRPr lang="nb-NO" sz="1300"/>
          </a:p>
        </p:txBody>
      </p:sp>
    </p:spTree>
    <p:extLst>
      <p:ext uri="{BB962C8B-B14F-4D97-AF65-F5344CB8AC3E}">
        <p14:creationId xmlns:p14="http://schemas.microsoft.com/office/powerpoint/2010/main" val="3687965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E5E629-7060-41F9-8B50-02B2E85F7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0ED0055-8923-E7AB-5C55-521EFFB4A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455" y="1268898"/>
            <a:ext cx="3441845" cy="4361688"/>
          </a:xfrm>
        </p:spPr>
        <p:txBody>
          <a:bodyPr anchor="ctr">
            <a:normAutofit/>
          </a:bodyPr>
          <a:lstStyle/>
          <a:p>
            <a:endParaRPr lang="nb-NO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A74D93-ED7F-4633-8594-99D9FA43D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3005" y="676656"/>
            <a:ext cx="6945528" cy="5546173"/>
            <a:chOff x="4603005" y="1286439"/>
            <a:chExt cx="6292376" cy="428948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8493448-FE74-4227-AC61-AF38A222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3005" y="1286439"/>
              <a:ext cx="6292376" cy="428948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DA5412-7A0F-451B-86FE-5B4B38E0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02049" y="1490915"/>
              <a:ext cx="5894288" cy="3880536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D1598E19-BACC-4AD6-8E51-F08B186A0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5097" y="1104306"/>
            <a:ext cx="6181344" cy="4690872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  <a:effectLst>
            <a:innerShdw blurRad="1143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B55498-667E-73BE-2BB8-F3E282782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689" y="1268898"/>
            <a:ext cx="5852160" cy="4361688"/>
          </a:xfrm>
        </p:spPr>
        <p:txBody>
          <a:bodyPr anchor="ctr">
            <a:normAutofit/>
          </a:bodyPr>
          <a:lstStyle/>
          <a:p>
            <a:r>
              <a:rPr lang="nb-NO">
                <a:solidFill>
                  <a:schemeClr val="bg1"/>
                </a:solidFill>
              </a:rPr>
              <a:t>I fjor økte antallet uføre med 17 per dag. Samlet 6.400 nye uføre i fjor, opp til 373.000 uføre:</a:t>
            </a:r>
          </a:p>
          <a:p>
            <a:r>
              <a:rPr lang="nb-NO">
                <a:solidFill>
                  <a:schemeClr val="bg1"/>
                </a:solidFill>
              </a:rPr>
              <a:t>2005: 302.647</a:t>
            </a:r>
          </a:p>
          <a:p>
            <a:r>
              <a:rPr lang="nb-NO">
                <a:solidFill>
                  <a:schemeClr val="bg1"/>
                </a:solidFill>
              </a:rPr>
              <a:t>2015: 327.992</a:t>
            </a:r>
          </a:p>
          <a:p>
            <a:r>
              <a:rPr lang="nb-NO">
                <a:solidFill>
                  <a:schemeClr val="bg1"/>
                </a:solidFill>
              </a:rPr>
              <a:t>2024: 373.000</a:t>
            </a:r>
          </a:p>
          <a:p>
            <a:r>
              <a:rPr lang="nb-NO">
                <a:solidFill>
                  <a:schemeClr val="bg1"/>
                </a:solidFill>
              </a:rPr>
              <a:t>Kostnaden er på 132,7 milliarder kroner i året.</a:t>
            </a:r>
          </a:p>
        </p:txBody>
      </p:sp>
    </p:spTree>
    <p:extLst>
      <p:ext uri="{BB962C8B-B14F-4D97-AF65-F5344CB8AC3E}">
        <p14:creationId xmlns:p14="http://schemas.microsoft.com/office/powerpoint/2010/main" val="3158068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E5E629-7060-41F9-8B50-02B2E85F7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045BA850-CCCA-9AC7-0F0A-3FE6067F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455" y="1268898"/>
            <a:ext cx="3441845" cy="4361688"/>
          </a:xfrm>
        </p:spPr>
        <p:txBody>
          <a:bodyPr anchor="ctr">
            <a:normAutofit/>
          </a:bodyPr>
          <a:lstStyle/>
          <a:p>
            <a:endParaRPr lang="nb-NO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A74D93-ED7F-4633-8594-99D9FA43D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3005" y="676656"/>
            <a:ext cx="6945528" cy="5546173"/>
            <a:chOff x="4603005" y="1286439"/>
            <a:chExt cx="6292376" cy="428948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8493448-FE74-4227-AC61-AF38A222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3005" y="1286439"/>
              <a:ext cx="6292376" cy="428948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DA5412-7A0F-451B-86FE-5B4B38E0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02049" y="1490915"/>
              <a:ext cx="5894288" cy="3880536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D1598E19-BACC-4AD6-8E51-F08B186A0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5097" y="1104306"/>
            <a:ext cx="6181344" cy="4690872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  <a:effectLst>
            <a:innerShdw blurRad="1143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3E2866C-F4B4-2654-0AC8-7A8AF95B7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689" y="1268898"/>
            <a:ext cx="5852160" cy="436168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nb-NO" sz="1700">
                <a:solidFill>
                  <a:schemeClr val="bg1"/>
                </a:solidFill>
              </a:rPr>
              <a:t>Det er flere kvinner enn menn som er uføre: 219.000 kvinner og 153.900 menn. 12,6 prosent av landets kvinner mellom 18 og 67 år er uføre – 8,5 prosent av mennene.</a:t>
            </a:r>
          </a:p>
          <a:p>
            <a:pPr>
              <a:lnSpc>
                <a:spcPct val="110000"/>
              </a:lnSpc>
            </a:pPr>
            <a:r>
              <a:rPr lang="nb-NO" sz="1700">
                <a:solidFill>
                  <a:schemeClr val="bg1"/>
                </a:solidFill>
              </a:rPr>
              <a:t>Det er store geografiske variasjoner:</a:t>
            </a:r>
          </a:p>
          <a:p>
            <a:pPr>
              <a:lnSpc>
                <a:spcPct val="110000"/>
              </a:lnSpc>
            </a:pPr>
            <a:r>
              <a:rPr lang="nb-NO" sz="1700">
                <a:solidFill>
                  <a:schemeClr val="bg1"/>
                </a:solidFill>
              </a:rPr>
              <a:t>Innlandet topper. Der er 14,4 prosent av den voksne befolkningen ufør. Agder (14,2), Telemark (14,1) og Østfold (13,9) har størst andel, mens Oslo har lavest med 6,4 prosent.</a:t>
            </a:r>
          </a:p>
          <a:p>
            <a:pPr>
              <a:lnSpc>
                <a:spcPct val="110000"/>
              </a:lnSpc>
            </a:pPr>
            <a:r>
              <a:rPr lang="nb-NO" sz="1700">
                <a:solidFill>
                  <a:schemeClr val="bg1"/>
                </a:solidFill>
              </a:rPr>
              <a:t>Antall unge uføre mellom 18 og 29 år har også økt kraftig, fra 13.047 i 2015 til 22.373 i 2024. 69 prosent skyldes psykiske lidelser, 11 prosent nervesykdommer, 11 prosent medfødte misdannelser, 1,6 prosent muskel og skjelett-skade.</a:t>
            </a:r>
          </a:p>
        </p:txBody>
      </p:sp>
    </p:spTree>
    <p:extLst>
      <p:ext uri="{BB962C8B-B14F-4D97-AF65-F5344CB8AC3E}">
        <p14:creationId xmlns:p14="http://schemas.microsoft.com/office/powerpoint/2010/main" val="4041045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E5E629-7060-41F9-8B50-02B2E85F7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79DB418-FC2B-397F-2521-EE376D94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455" y="1268898"/>
            <a:ext cx="3441845" cy="4361688"/>
          </a:xfrm>
        </p:spPr>
        <p:txBody>
          <a:bodyPr anchor="ctr">
            <a:normAutofit/>
          </a:bodyPr>
          <a:lstStyle/>
          <a:p>
            <a:r>
              <a:rPr lang="nb-NO" dirty="0"/>
              <a:t>2024-2025Dokument 8:122 S (2024-2025)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A74D93-ED7F-4633-8594-99D9FA43D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3005" y="676656"/>
            <a:ext cx="6945528" cy="5546173"/>
            <a:chOff x="4603005" y="1286439"/>
            <a:chExt cx="6292376" cy="428948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8493448-FE74-4227-AC61-AF38A222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3005" y="1286439"/>
              <a:ext cx="6292376" cy="428948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DA5412-7A0F-451B-86FE-5B4B38E0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02049" y="1490915"/>
              <a:ext cx="5894288" cy="3880536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98E19-BACC-4AD6-8E51-F08B186A0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5097" y="1104306"/>
            <a:ext cx="6181344" cy="4690872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  <a:effectLst>
            <a:innerShdw blurRad="1143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BBEA14-EA30-48F9-6EC0-09D3621BE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689" y="1268898"/>
            <a:ext cx="5852160" cy="4361688"/>
          </a:xfrm>
        </p:spPr>
        <p:txBody>
          <a:bodyPr anchor="ctr">
            <a:normAutofit/>
          </a:bodyPr>
          <a:lstStyle/>
          <a:p>
            <a:r>
              <a:rPr lang="nb-NO">
                <a:solidFill>
                  <a:schemeClr val="bg1"/>
                </a:solidFill>
              </a:rPr>
              <a:t>Representantforslag om en uførereform som gir personer med gradert uføretrygd større muligheter på arbeidsmarkedet</a:t>
            </a:r>
          </a:p>
        </p:txBody>
      </p:sp>
    </p:spTree>
    <p:extLst>
      <p:ext uri="{BB962C8B-B14F-4D97-AF65-F5344CB8AC3E}">
        <p14:creationId xmlns:p14="http://schemas.microsoft.com/office/powerpoint/2010/main" val="102496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E5E629-7060-41F9-8B50-02B2E85F7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A2071BD-8E03-B57A-8B1F-D9210A2C1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455" y="1268898"/>
            <a:ext cx="3441845" cy="4361688"/>
          </a:xfrm>
        </p:spPr>
        <p:txBody>
          <a:bodyPr anchor="ctr">
            <a:normAutofit/>
          </a:bodyPr>
          <a:lstStyle/>
          <a:p>
            <a:endParaRPr lang="nb-NO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A74D93-ED7F-4633-8594-99D9FA43D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3005" y="676656"/>
            <a:ext cx="6945528" cy="5546173"/>
            <a:chOff x="4603005" y="1286439"/>
            <a:chExt cx="6292376" cy="428948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8493448-FE74-4227-AC61-AF38A222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3005" y="1286439"/>
              <a:ext cx="6292376" cy="428948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DA5412-7A0F-451B-86FE-5B4B38E0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02049" y="1490915"/>
              <a:ext cx="5894288" cy="3880536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98E19-BACC-4AD6-8E51-F08B186A0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5097" y="1104306"/>
            <a:ext cx="6181344" cy="4690872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  <a:effectLst>
            <a:innerShdw blurRad="1143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664FEC2-29AA-8E63-014E-55DF1A5F1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689" y="1268898"/>
            <a:ext cx="5852160" cy="4361688"/>
          </a:xfrm>
        </p:spPr>
        <p:txBody>
          <a:bodyPr anchor="ctr">
            <a:normAutofit/>
          </a:bodyPr>
          <a:lstStyle/>
          <a:p>
            <a:r>
              <a:rPr lang="nb-NO">
                <a:solidFill>
                  <a:schemeClr val="bg1"/>
                </a:solidFill>
              </a:rPr>
              <a:t>Arbeidskraften er landets viktigste ressurs og utgjør hele to tredjedeler av nasjonalformuen. Samtidig er andelen av befolkningen i alderen 18–66 år som mottar uføretrygd, betydelig høyere enn på begynnelsen av 1990-tallet og mye høyere enn i Norges nordiske naboland. Særlig har det vært en bekymringsfull økning blant de yngre.</a:t>
            </a:r>
          </a:p>
        </p:txBody>
      </p:sp>
    </p:spTree>
    <p:extLst>
      <p:ext uri="{BB962C8B-B14F-4D97-AF65-F5344CB8AC3E}">
        <p14:creationId xmlns:p14="http://schemas.microsoft.com/office/powerpoint/2010/main" val="712702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E5E629-7060-41F9-8B50-02B2E85F7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20D711F-4373-6CC8-4A35-CBA03AD7D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455" y="1268898"/>
            <a:ext cx="3441845" cy="4361688"/>
          </a:xfrm>
        </p:spPr>
        <p:txBody>
          <a:bodyPr anchor="ctr">
            <a:normAutofit/>
          </a:bodyPr>
          <a:lstStyle/>
          <a:p>
            <a:endParaRPr lang="nb-NO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A74D93-ED7F-4633-8594-99D9FA43D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03005" y="676656"/>
            <a:ext cx="6945528" cy="5546173"/>
            <a:chOff x="4603005" y="1286439"/>
            <a:chExt cx="6292376" cy="428948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8493448-FE74-4227-AC61-AF38A22278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3005" y="1286439"/>
              <a:ext cx="6292376" cy="428948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DA5412-7A0F-451B-86FE-5B4B38E05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02049" y="1490915"/>
              <a:ext cx="5894288" cy="3880536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1598E19-BACC-4AD6-8E51-F08B186A0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5097" y="1104306"/>
            <a:ext cx="6181344" cy="4690872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  <a:effectLst>
            <a:innerShdw blurRad="114300">
              <a:prstClr val="black">
                <a:alpha val="78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DEA16D2-5D2E-7EAD-F4E9-9A46CC4E7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689" y="1268898"/>
            <a:ext cx="5852160" cy="4361688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nb-NO" sz="1600">
                <a:solidFill>
                  <a:schemeClr val="bg1"/>
                </a:solidFill>
              </a:rPr>
              <a:t>Utvalget foreslår at reformen innføres gradvis, i første omgang for tre målgrupper:</a:t>
            </a:r>
          </a:p>
          <a:p>
            <a:pPr>
              <a:lnSpc>
                <a:spcPct val="110000"/>
              </a:lnSpc>
            </a:pPr>
            <a:endParaRPr lang="nb-NO" sz="160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nb-NO" sz="1600">
                <a:solidFill>
                  <a:schemeClr val="bg1"/>
                </a:solidFill>
              </a:rPr>
              <a:t>Ordningen gjøres fullt ut gjeldende for nye, yngre søkere av uføretrygd.</a:t>
            </a:r>
          </a:p>
          <a:p>
            <a:pPr>
              <a:lnSpc>
                <a:spcPct val="110000"/>
              </a:lnSpc>
            </a:pPr>
            <a:endParaRPr lang="nb-NO" sz="160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nb-NO" sz="1600">
                <a:solidFill>
                  <a:schemeClr val="bg1"/>
                </a:solidFill>
              </a:rPr>
              <a:t>Det gjøres forsøk for personer med helseproblemer som gir nedsatt arbeidsevne i den jobben de har, men der det ikke vurderes at personen har bedre arbeidsmuligheter i andre jobber.</a:t>
            </a:r>
          </a:p>
          <a:p>
            <a:pPr>
              <a:lnSpc>
                <a:spcPct val="110000"/>
              </a:lnSpc>
            </a:pPr>
            <a:endParaRPr lang="nb-NO" sz="160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</a:pPr>
            <a:r>
              <a:rPr lang="nb-NO" sz="1600">
                <a:solidFill>
                  <a:schemeClr val="bg1"/>
                </a:solidFill>
              </a:rPr>
              <a:t>På frivillig basis skal også personer med uførevedtak under dagens trygdeordning etter hvert få muligheten til å søke arbeid med helsejustert lønn.</a:t>
            </a:r>
          </a:p>
        </p:txBody>
      </p:sp>
    </p:spTree>
    <p:extLst>
      <p:ext uri="{BB962C8B-B14F-4D97-AF65-F5344CB8AC3E}">
        <p14:creationId xmlns:p14="http://schemas.microsoft.com/office/powerpoint/2010/main" val="56860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9FF891-D104-827E-62AC-B4A07BB38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kan vi løfte dette inn: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9DEAF4A-2E5A-35CA-2620-E22DF4F3A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Dagens ordning går på hvor mye penger en kan tjene:</a:t>
            </a:r>
          </a:p>
          <a:p>
            <a:endParaRPr lang="nb-NO" dirty="0"/>
          </a:p>
          <a:p>
            <a:r>
              <a:rPr lang="nb-NO" dirty="0"/>
              <a:t>Det vil si jo høyere utdanning/lønn , mindre arbeid.</a:t>
            </a:r>
          </a:p>
          <a:p>
            <a:r>
              <a:rPr lang="nb-NO" dirty="0"/>
              <a:t>Laver utdannelse /lønn , mer arbeid.</a:t>
            </a:r>
          </a:p>
        </p:txBody>
      </p:sp>
    </p:spTree>
    <p:extLst>
      <p:ext uri="{BB962C8B-B14F-4D97-AF65-F5344CB8AC3E}">
        <p14:creationId xmlns:p14="http://schemas.microsoft.com/office/powerpoint/2010/main" val="41756443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Metadata/LabelInfo.xml><?xml version="1.0" encoding="utf-8"?>
<clbl:labelList xmlns:clbl="http://schemas.microsoft.com/office/2020/mipLabelMetadata">
  <clbl:label id="{9396317e-03ca-4ddd-bc6f-adf29e7f1a41}" enabled="1" method="Standard" siteId="{62366534-1ec3-4962-8869-9b5535279d0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3026</TotalTime>
  <Words>848</Words>
  <Application>Microsoft Office PowerPoint</Application>
  <PresentationFormat>Widescreen</PresentationFormat>
  <Paragraphs>79</Paragraphs>
  <Slides>15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Galleri</vt:lpstr>
      <vt:lpstr>Det skal lønne seg å jobbe.</vt:lpstr>
      <vt:lpstr>Lønner det seg å jobbe i dag:</vt:lpstr>
      <vt:lpstr>Litt statestikk</vt:lpstr>
      <vt:lpstr>PowerPoint-presentasjon</vt:lpstr>
      <vt:lpstr>PowerPoint-presentasjon</vt:lpstr>
      <vt:lpstr>2024-2025Dokument 8:122 S (2024-2025)</vt:lpstr>
      <vt:lpstr>PowerPoint-presentasjon</vt:lpstr>
      <vt:lpstr>PowerPoint-presentasjon</vt:lpstr>
      <vt:lpstr>Hvordan kan vi løfte dette inn:</vt:lpstr>
      <vt:lpstr>For eksempel:  </vt:lpstr>
      <vt:lpstr>Med økning til 1 G 122 225</vt:lpstr>
      <vt:lpstr>Hva skal til:</vt:lpstr>
      <vt:lpstr>Det skal lønne seg å jobbe.</vt:lpstr>
      <vt:lpstr>Hvorfor er det viktig å kunne jobbe litt, vis en har kapasitet til dette i perioder:</vt:lpstr>
      <vt:lpstr>Hva skal til for: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Lise Bygdnes</dc:creator>
  <cp:lastModifiedBy>Nordnes, Åshild</cp:lastModifiedBy>
  <cp:revision>2</cp:revision>
  <dcterms:created xsi:type="dcterms:W3CDTF">2025-05-19T07:25:20Z</dcterms:created>
  <dcterms:modified xsi:type="dcterms:W3CDTF">2025-05-22T08:48:04Z</dcterms:modified>
</cp:coreProperties>
</file>